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6"/>
  </p:notesMasterIdLst>
  <p:sldIdLst>
    <p:sldId id="265" r:id="rId2"/>
    <p:sldId id="431" r:id="rId3"/>
    <p:sldId id="268" r:id="rId4"/>
    <p:sldId id="377" r:id="rId5"/>
    <p:sldId id="445" r:id="rId6"/>
    <p:sldId id="327" r:id="rId7"/>
    <p:sldId id="406" r:id="rId8"/>
    <p:sldId id="411" r:id="rId9"/>
    <p:sldId id="417" r:id="rId10"/>
    <p:sldId id="446" r:id="rId11"/>
    <p:sldId id="447" r:id="rId12"/>
    <p:sldId id="452" r:id="rId13"/>
    <p:sldId id="425" r:id="rId14"/>
    <p:sldId id="426" r:id="rId15"/>
    <p:sldId id="428" r:id="rId16"/>
    <p:sldId id="427" r:id="rId17"/>
    <p:sldId id="442" r:id="rId18"/>
    <p:sldId id="443" r:id="rId19"/>
    <p:sldId id="441" r:id="rId20"/>
    <p:sldId id="448" r:id="rId21"/>
    <p:sldId id="450" r:id="rId22"/>
    <p:sldId id="451" r:id="rId23"/>
    <p:sldId id="444" r:id="rId24"/>
    <p:sldId id="4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9"/>
    <p:restoredTop sz="84088"/>
  </p:normalViewPr>
  <p:slideViewPr>
    <p:cSldViewPr snapToGrid="0" snapToObjects="1">
      <p:cViewPr varScale="1">
        <p:scale>
          <a:sx n="69" d="100"/>
          <a:sy n="69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11/28/2024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What are some “Other factors” that should be considered?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/document/d/1n8NZmXi12ud3Tq3XwukmNPi-yvOaJGAb4Xc4hy9yAtk/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/document/d/1i3niCRspaYgCFyZv4FedHjm_qgTudJTf4JFzv2qPIFM/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/document/d/1SnbNNXhEPTjM_WFsJGb4PKfKYwMf44laHU5ic4cyec4/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/document/d/1BMacpBTOfr9AEuDAePF_fRnLcrLjUgW9sbjulRaNRWo/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/document/d/1Mt0tlsT_VXwZyOOjUNcs34OBCBfgehutNO45ZnnlMTA/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/document/d/1g9GR6NagLkLczVDEIxIeCLw1wB_QpshNcQmFzXU_3wg/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models, </a:t>
            </a:r>
            <a:br>
              <a:rPr lang="en-US" sz="4800" b="1" dirty="0"/>
            </a:br>
            <a:r>
              <a:rPr lang="en-US" sz="4800" b="1" dirty="0"/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3</a:t>
            </a:r>
          </a:p>
          <a:p>
            <a:r>
              <a:rPr lang="en-US" dirty="0"/>
              <a:t>Isabel (Izzie) Fulcher</a:t>
            </a:r>
          </a:p>
          <a:p>
            <a:r>
              <a:rPr lang="en-US" dirty="0" err="1"/>
              <a:t>isabel_fulcher@hms.harvard.edu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5521-468D-E1F5-E98E-7085D87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7" y="-165027"/>
            <a:ext cx="10892883" cy="1117986"/>
          </a:xfrm>
        </p:spPr>
        <p:txBody>
          <a:bodyPr/>
          <a:lstStyle/>
          <a:p>
            <a:r>
              <a:rPr lang="en-US" dirty="0"/>
              <a:t>Which model should we use to fit the data?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</a:t>
                </a:r>
                <a:r>
                  <a:rPr lang="en-US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·sin(2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·cos(2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  <a:blipFill>
                <a:blip r:embed="rId2"/>
                <a:stretch>
                  <a:fillRect l="-2230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4441C8-8F6F-26B2-3F39-207298F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767648"/>
            <a:ext cx="7924800" cy="40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E7F-88B1-7614-8521-2B270030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would you use for this data?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AECAA-92BB-22B7-EE62-C8CCF547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7" y="1563688"/>
            <a:ext cx="6448771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BEC3-0D19-9B58-50AA-DACC7C45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output from </a:t>
            </a:r>
            <a:r>
              <a:rPr lang="en-US" dirty="0" err="1"/>
              <a:t>lm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242F-3BCF-4AA5-8BB9-EBCF0CFD3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1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17A74-07B8-1E4D-8FBF-C1427029DC51}"/>
              </a:ext>
            </a:extLst>
          </p:cNvPr>
          <p:cNvSpPr/>
          <p:nvPr/>
        </p:nvSpPr>
        <p:spPr>
          <a:xfrm>
            <a:off x="838199" y="2764715"/>
            <a:ext cx="10005509" cy="154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0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378840-3FB1-1947-A0FD-5420B5EA7E9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Detecting deviations from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59A39-8AE9-6A48-AC72-36B93A194E54}"/>
              </a:ext>
            </a:extLst>
          </p:cNvPr>
          <p:cNvSpPr/>
          <p:nvPr/>
        </p:nvSpPr>
        <p:spPr>
          <a:xfrm>
            <a:off x="838199" y="1388126"/>
            <a:ext cx="9825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Syndromic surveillance:</a:t>
            </a:r>
            <a:r>
              <a:rPr lang="en-US" sz="2400" dirty="0">
                <a:latin typeface="Georgia" panose="02040502050405020303" pitchFamily="18" charset="0"/>
              </a:rPr>
              <a:t> is the process of monitoring data on symptoms or outcomes related to a disease as a way to </a:t>
            </a:r>
            <a:r>
              <a:rPr lang="en-US" sz="2400" b="1" u="sng" dirty="0">
                <a:latin typeface="Georgia" panose="02040502050405020303" pitchFamily="18" charset="0"/>
              </a:rPr>
              <a:t>detect</a:t>
            </a:r>
            <a:r>
              <a:rPr lang="en-US" sz="2400" dirty="0">
                <a:latin typeface="Georgia" panose="02040502050405020303" pitchFamily="18" charset="0"/>
              </a:rPr>
              <a:t> areas that might be affected by the disease.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EC325-0F5B-984A-97CA-D317BFC2D0CB}"/>
              </a:ext>
            </a:extLst>
          </p:cNvPr>
          <p:cNvSpPr txBox="1"/>
          <p:nvPr/>
        </p:nvSpPr>
        <p:spPr>
          <a:xfrm>
            <a:off x="870531" y="2891135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Provide “warnings” for local areas.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Uses existing data.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Process can be automated.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7DA98-D08F-0C44-80E6-5E4F30206116}"/>
              </a:ext>
            </a:extLst>
          </p:cNvPr>
          <p:cNvSpPr txBox="1"/>
          <p:nvPr/>
        </p:nvSpPr>
        <p:spPr>
          <a:xfrm>
            <a:off x="5997032" y="2891135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Not as good as monitoring the disease directly.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Changes could be explained by </a:t>
            </a:r>
            <a:r>
              <a:rPr lang="en-US" sz="2400" b="1" u="sng" dirty="0">
                <a:latin typeface="Georgia" panose="02040502050405020303" pitchFamily="18" charset="0"/>
              </a:rPr>
              <a:t>other factors</a:t>
            </a:r>
            <a:r>
              <a:rPr lang="en-US" sz="2400" dirty="0">
                <a:latin typeface="Georgia" panose="02040502050405020303" pitchFamily="18" charset="0"/>
              </a:rPr>
              <a:t> that should be considered.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8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D2D65DF-E70A-884E-8486-28F72EDC83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to conduct syndromic surveillance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9CEAFBC-8BE0-3640-BC0B-58D7DA768EFF}"/>
              </a:ext>
            </a:extLst>
          </p:cNvPr>
          <p:cNvSpPr txBox="1">
            <a:spLocks/>
          </p:cNvSpPr>
          <p:nvPr/>
        </p:nvSpPr>
        <p:spPr>
          <a:xfrm>
            <a:off x="838200" y="1258677"/>
            <a:ext cx="10950526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1. </a:t>
            </a:r>
            <a:r>
              <a:rPr lang="en-US" dirty="0"/>
              <a:t>Choose relevant indicators to follow over time (</a:t>
            </a:r>
            <a:r>
              <a:rPr lang="en-US" i="1" dirty="0"/>
              <a:t>Session 1</a:t>
            </a:r>
            <a:r>
              <a:rPr lang="en-US" dirty="0"/>
              <a:t>) and format data for analysis (</a:t>
            </a:r>
            <a:r>
              <a:rPr lang="en-US" i="1" dirty="0"/>
              <a:t>Session 4</a:t>
            </a:r>
            <a:r>
              <a:rPr lang="en-US" dirty="0"/>
              <a:t>) </a:t>
            </a:r>
          </a:p>
          <a:p>
            <a:endParaRPr lang="en-US" sz="1400" dirty="0"/>
          </a:p>
          <a:p>
            <a:r>
              <a:rPr lang="en-US" b="1" dirty="0"/>
              <a:t>Step 2. </a:t>
            </a:r>
            <a:r>
              <a:rPr lang="en-US" dirty="0"/>
              <a:t>Determine baseline and evaluation periods</a:t>
            </a:r>
          </a:p>
          <a:p>
            <a:endParaRPr lang="en-US" sz="1400" dirty="0"/>
          </a:p>
          <a:p>
            <a:r>
              <a:rPr lang="en-US" b="1" dirty="0"/>
              <a:t>Step 3. </a:t>
            </a:r>
            <a:r>
              <a:rPr lang="en-US" dirty="0"/>
              <a:t>Fit time series model to baseline period (</a:t>
            </a:r>
            <a:r>
              <a:rPr lang="en-US" i="1" dirty="0"/>
              <a:t>Sessions 2 &amp; 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b="1" dirty="0"/>
              <a:t>Step 4. </a:t>
            </a:r>
            <a:r>
              <a:rPr lang="en-US" dirty="0"/>
              <a:t>Using the model from Step 3, calculate deviations from expected in the evaluation period (</a:t>
            </a:r>
            <a:r>
              <a:rPr lang="en-US" i="1" dirty="0"/>
              <a:t>Session 3</a:t>
            </a:r>
            <a:r>
              <a:rPr lang="en-US" dirty="0"/>
              <a:t>) </a:t>
            </a:r>
          </a:p>
          <a:p>
            <a:endParaRPr lang="en-US" sz="1200" dirty="0"/>
          </a:p>
          <a:p>
            <a:r>
              <a:rPr lang="en-US" b="1" dirty="0"/>
              <a:t>Step 5. </a:t>
            </a:r>
            <a:r>
              <a:rPr lang="en-US" dirty="0"/>
              <a:t>Produce interpretable visualizations (</a:t>
            </a:r>
            <a:r>
              <a:rPr lang="en-US" i="1" dirty="0"/>
              <a:t>Session 4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4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activity:</a:t>
            </a:r>
            <a:r>
              <a:rPr lang="en-US" dirty="0"/>
              <a:t> </a:t>
            </a:r>
            <a:r>
              <a:rPr lang="en-US" i="1" dirty="0"/>
              <a:t>how should we calculate deviations from expected?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A4AF2-9C0D-AF4D-92F7-D2F14B12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002794"/>
            <a:ext cx="10266583" cy="36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38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</a:t>
            </a:r>
            <a:r>
              <a:rPr lang="en-US" dirty="0"/>
              <a:t>: </a:t>
            </a:r>
            <a:r>
              <a:rPr lang="en-US" i="1" dirty="0"/>
              <a:t>how should we calculate deviations from expected?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0C9DD-013B-3643-B75E-686ECB4AD4A3}"/>
              </a:ext>
            </a:extLst>
          </p:cNvPr>
          <p:cNvSpPr txBox="1"/>
          <p:nvPr/>
        </p:nvSpPr>
        <p:spPr>
          <a:xfrm>
            <a:off x="965982" y="1921574"/>
            <a:ext cx="10260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Are the number of malaria cases higher or lower than expected in January 2020? By how many malaria cases? 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In the evaluation period, are the observed numbers of malaria cases systematically higher than expected, lower than expected, or is there no discernable pattern?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Does using </a:t>
            </a:r>
            <a:r>
              <a:rPr lang="en-US" sz="2400" i="1" dirty="0">
                <a:latin typeface="Georgia" panose="02040502050405020303" pitchFamily="18" charset="0"/>
              </a:rPr>
              <a:t>predicted cases - observed cases </a:t>
            </a:r>
            <a:r>
              <a:rPr lang="en-US" sz="2400" dirty="0">
                <a:latin typeface="Georgia" panose="02040502050405020303" pitchFamily="18" charset="0"/>
              </a:rPr>
              <a:t>to identify deviations make sense? How could this measure be improved?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57E2D-39BD-BB45-9724-51039BC25503}"/>
              </a:ext>
            </a:extLst>
          </p:cNvPr>
          <p:cNvSpPr txBox="1"/>
          <p:nvPr/>
        </p:nvSpPr>
        <p:spPr>
          <a:xfrm>
            <a:off x="694006" y="5409677"/>
            <a:ext cx="108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Your group should answer these questions on a Google Form in a Breakout Room.</a:t>
            </a:r>
          </a:p>
        </p:txBody>
      </p:sp>
    </p:spTree>
    <p:extLst>
      <p:ext uri="{BB962C8B-B14F-4D97-AF65-F5344CB8AC3E}">
        <p14:creationId xmlns:p14="http://schemas.microsoft.com/office/powerpoint/2010/main" val="1673808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Prediction intervals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42B9668-6882-824B-B9CE-C813771E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35" y="1217950"/>
            <a:ext cx="8766130" cy="3100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F1EA77-B6E8-6149-BD43-637DE19B2FC3}"/>
              </a:ext>
            </a:extLst>
          </p:cNvPr>
          <p:cNvSpPr/>
          <p:nvPr/>
        </p:nvSpPr>
        <p:spPr>
          <a:xfrm>
            <a:off x="3005797" y="4332846"/>
            <a:ext cx="6968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Prediction interval: </a:t>
            </a:r>
            <a:r>
              <a:rPr lang="en-US" dirty="0">
                <a:latin typeface="Georgia" panose="02040502050405020303" pitchFamily="18" charset="0"/>
              </a:rPr>
              <a:t>the range of values where a </a:t>
            </a:r>
            <a:r>
              <a:rPr lang="en-US" u="sng" dirty="0">
                <a:latin typeface="Georgia" panose="02040502050405020303" pitchFamily="18" charset="0"/>
              </a:rPr>
              <a:t>future individual observation</a:t>
            </a:r>
            <a:r>
              <a:rPr lang="en-US" dirty="0">
                <a:latin typeface="Georgia" panose="02040502050405020303" pitchFamily="18" charset="0"/>
              </a:rPr>
              <a:t> (monthly count) is likely to fall.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Prediction intervals are different than confidence intervals, because they correspond to an individual value, not the mean.</a:t>
            </a:r>
          </a:p>
        </p:txBody>
      </p:sp>
    </p:spTree>
    <p:extLst>
      <p:ext uri="{BB962C8B-B14F-4D97-AF65-F5344CB8AC3E}">
        <p14:creationId xmlns:p14="http://schemas.microsoft.com/office/powerpoint/2010/main" val="152344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37C-2AAB-4D88-A9A6-B6D8F54C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664"/>
          </a:xfrm>
        </p:spPr>
        <p:txBody>
          <a:bodyPr/>
          <a:lstStyle/>
          <a:p>
            <a:r>
              <a:rPr lang="en-US" b="1" dirty="0"/>
              <a:t>Goals of this course -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617-BA7C-4393-86AF-F9A5DB3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677"/>
            <a:ext cx="10515600" cy="43406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specific objectives are:</a:t>
            </a:r>
          </a:p>
          <a:p>
            <a:pPr lvl="1"/>
            <a:r>
              <a:rPr lang="en-US" sz="2000" dirty="0"/>
              <a:t>To identify indicators most relevant for these purposes.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describe and interpret the models used to a) establish a baseline; b) assess higher or lower levels than expected during the pandemic.</a:t>
            </a:r>
          </a:p>
          <a:p>
            <a:pPr lvl="1"/>
            <a:r>
              <a:rPr lang="en-US" sz="2000" dirty="0"/>
              <a:t>To understand the data processing pipeline - from receipt of indicator data to production of figures.</a:t>
            </a:r>
          </a:p>
          <a:p>
            <a:pPr lvl="1"/>
            <a:r>
              <a:rPr lang="en-US" sz="2000" dirty="0"/>
              <a:t>To </a:t>
            </a:r>
            <a:r>
              <a:rPr lang="en-US" sz="2000" dirty="0">
                <a:highlight>
                  <a:srgbClr val="FFFF00"/>
                </a:highlight>
              </a:rPr>
              <a:t>interpret results </a:t>
            </a:r>
            <a:r>
              <a:rPr lang="en-US" sz="2000" dirty="0"/>
              <a:t>from the various visualizations of the data and results.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be able to implement the data cleaning, modeling and visualization process in R.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2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5FA088-C329-0922-413B-4FBE0CE95E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1131C-F3B1-12DD-CEE4-8F5AA20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65" y="1207459"/>
            <a:ext cx="8357898" cy="4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8198-DAD6-E327-655A-6C69E19F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2E580AC-62D8-2E37-8743-70193EB18B0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00EB-F543-AD91-48B9-3015BDBFC479}"/>
              </a:ext>
            </a:extLst>
          </p:cNvPr>
          <p:cNvSpPr txBox="1"/>
          <p:nvPr/>
        </p:nvSpPr>
        <p:spPr>
          <a:xfrm>
            <a:off x="838200" y="1203459"/>
            <a:ext cx="695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model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interval: Uses just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interval: Uses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ow Confidence and Prediction intervals work | by Shrey Parth | Towards  Data Science">
            <a:extLst>
              <a:ext uri="{FF2B5EF4-FFF2-40B4-BE49-F238E27FC236}">
                <a16:creationId xmlns:a16="http://schemas.microsoft.com/office/drawing/2014/main" id="{643E9961-63E6-66CE-38A5-1219919C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" y="2403788"/>
            <a:ext cx="4817327" cy="3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18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47A67-0B2E-EB23-3B11-28AD752745DC}"/>
              </a:ext>
            </a:extLst>
          </p:cNvPr>
          <p:cNvSpPr txBox="1"/>
          <p:nvPr/>
        </p:nvSpPr>
        <p:spPr>
          <a:xfrm>
            <a:off x="1009186" y="1226854"/>
            <a:ext cx="10309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is a prediction interval generally wider than a confidence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changing the confidence level (e.g., from 95% to 99%) affect both types of intervals?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trying to find the interval so that you are 90% sure a new observation will fall within, which interval do you use?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F029B33-5365-B0F5-9748-A9A3FA4F6A44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970941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Review: Confidence vs.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382013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Lab activity: </a:t>
            </a:r>
            <a:r>
              <a:rPr lang="en-US" dirty="0"/>
              <a:t>Syndromic Surveillance of Acute Respiratory Infection Cases at Liberia facility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838200" y="2413337"/>
            <a:ext cx="10156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Lab will be taught by Don today</a:t>
            </a:r>
          </a:p>
        </p:txBody>
      </p:sp>
    </p:spTree>
    <p:extLst>
      <p:ext uri="{BB962C8B-B14F-4D97-AF65-F5344CB8AC3E}">
        <p14:creationId xmlns:p14="http://schemas.microsoft.com/office/powerpoint/2010/main" val="288745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Next lecture: </a:t>
            </a:r>
            <a:r>
              <a:rPr lang="en-US" dirty="0"/>
              <a:t>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Extracting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Setting up data in usable format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Identifying outliers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Dealing with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Automation </a:t>
            </a:r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time series modeling from Part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Steps</a:t>
            </a:r>
          </a:p>
          <a:p>
            <a:pPr lvl="1"/>
            <a:r>
              <a:rPr lang="en-US" dirty="0"/>
              <a:t>Group activity</a:t>
            </a:r>
          </a:p>
          <a:p>
            <a:pPr lvl="1"/>
            <a:r>
              <a:rPr lang="en-US" dirty="0"/>
              <a:t>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Part 1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3" y="0"/>
            <a:ext cx="10505733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35888-483D-F64C-AE38-0264472E2659}"/>
              </a:ext>
            </a:extLst>
          </p:cNvPr>
          <p:cNvSpPr txBox="1"/>
          <p:nvPr/>
        </p:nvSpPr>
        <p:spPr>
          <a:xfrm>
            <a:off x="4485623" y="3617653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D1431-216D-1045-88F9-0A45A1D54817}"/>
              </a:ext>
            </a:extLst>
          </p:cNvPr>
          <p:cNvSpPr txBox="1"/>
          <p:nvPr/>
        </p:nvSpPr>
        <p:spPr>
          <a:xfrm>
            <a:off x="4761469" y="4264887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only model</a:t>
            </a:r>
          </a:p>
        </p:txBody>
      </p:sp>
    </p:spTree>
    <p:extLst>
      <p:ext uri="{BB962C8B-B14F-4D97-AF65-F5344CB8AC3E}">
        <p14:creationId xmlns:p14="http://schemas.microsoft.com/office/powerpoint/2010/main" val="397487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6EC06-A624-CF4C-A8C4-4E9E92CC06BA}"/>
              </a:ext>
            </a:extLst>
          </p:cNvPr>
          <p:cNvSpPr txBox="1"/>
          <p:nvPr/>
        </p:nvSpPr>
        <p:spPr>
          <a:xfrm>
            <a:off x="3561491" y="3574405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0FAD8-CD62-2A40-A32C-DFBD7A530927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and slope model</a:t>
            </a:r>
          </a:p>
        </p:txBody>
      </p:sp>
    </p:spTree>
    <p:extLst>
      <p:ext uri="{BB962C8B-B14F-4D97-AF65-F5344CB8AC3E}">
        <p14:creationId xmlns:p14="http://schemas.microsoft.com/office/powerpoint/2010/main" val="1338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361E2-1D22-524B-B3C0-EFEF0BE0F4B6}"/>
              </a:ext>
            </a:extLst>
          </p:cNvPr>
          <p:cNvSpPr txBox="1"/>
          <p:nvPr/>
        </p:nvSpPr>
        <p:spPr>
          <a:xfrm>
            <a:off x="2746364" y="3642366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E5348-486A-7B49-8203-E6158BC2264D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model</a:t>
            </a:r>
          </a:p>
        </p:txBody>
      </p:sp>
    </p:spTree>
    <p:extLst>
      <p:ext uri="{BB962C8B-B14F-4D97-AF65-F5344CB8AC3E}">
        <p14:creationId xmlns:p14="http://schemas.microsoft.com/office/powerpoint/2010/main" val="17245953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1059</Words>
  <Application>Microsoft Office PowerPoint</Application>
  <PresentationFormat>Widescreen</PresentationFormat>
  <Paragraphs>121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Times New Roman</vt:lpstr>
      <vt:lpstr>1_Office Theme</vt:lpstr>
      <vt:lpstr>Fitting time series models,  Part 2</vt:lpstr>
      <vt:lpstr>Goals of this course - today</vt:lpstr>
      <vt:lpstr>Teaching Objectives</vt:lpstr>
      <vt:lpstr>Time Series Part 1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model should we use to fit the data?</vt:lpstr>
      <vt:lpstr>What model would you use for this data?</vt:lpstr>
      <vt:lpstr>Show output from lm.</vt:lpstr>
      <vt:lpstr>Syndromic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103</cp:revision>
  <dcterms:created xsi:type="dcterms:W3CDTF">2019-03-28T20:29:47Z</dcterms:created>
  <dcterms:modified xsi:type="dcterms:W3CDTF">2024-11-28T16:55:48Z</dcterms:modified>
</cp:coreProperties>
</file>